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2" r:id="rId4"/>
    <p:sldId id="258" r:id="rId5"/>
    <p:sldId id="273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/>
    <p:restoredTop sz="93465"/>
  </p:normalViewPr>
  <p:slideViewPr>
    <p:cSldViewPr snapToGrid="0" snapToObjects="1">
      <p:cViewPr varScale="1">
        <p:scale>
          <a:sx n="104" d="100"/>
          <a:sy n="104" d="100"/>
        </p:scale>
        <p:origin x="5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213FF-74D4-5E42-B823-00F87E9E5593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142F5-2BE2-FB47-A767-0E109DB15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55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70000"/>
              </a:lnSpc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Eine eigene Wasserleitung, da die Wasserzufuhr bisher abhängig ist von der benachbarten Grundschule und bei weitem nicht ausreicht. </a:t>
            </a:r>
          </a:p>
          <a:p>
            <a:pPr>
              <a:lnSpc>
                <a:spcPct val="170000"/>
              </a:lnSpc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Eine Erweiterung des Gartens auf dem Gelände, um den Gemüseanbau zu entwickeln für die Versorgung der Suppenküche. </a:t>
            </a:r>
          </a:p>
          <a:p>
            <a:pPr fontAlgn="base">
              <a:lnSpc>
                <a:spcPct val="170000"/>
              </a:lnSpc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Anpflanzung von Bäumen auf dem großen Gelände, um damit auch für eine bessere Bodenbeschaffenheit zu sorgen.</a:t>
            </a:r>
          </a:p>
          <a:p>
            <a:pPr>
              <a:lnSpc>
                <a:spcPct val="170000"/>
              </a:lnSpc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Eine Sonnenüberdachung an dem Anbau des dort stehenden Hauses, damit die Kinder nicht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ständig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der prallen Sonne ausgesetzt sind und ihre Mahlzeit dort geschützt im Schatten einnehmen und  spielen können. </a:t>
            </a:r>
          </a:p>
          <a:p>
            <a:pPr fontAlgn="base">
              <a:lnSpc>
                <a:spcPct val="170000"/>
              </a:lnSpc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Eine Pflasterung von Wegen vom Eingang zum Kindergarten, zu den Toiletten und zur Küche, da das Grundstück sehr sandig, uneben und nicht befestigt ist.</a:t>
            </a:r>
          </a:p>
          <a:p>
            <a:pPr>
              <a:lnSpc>
                <a:spcPct val="170000"/>
              </a:lnSpc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Anschaffung von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pädagogischem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Spielmaterial und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Aufbewahrungsmöbel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für den Kindergarten.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142F5-2BE2-FB47-A767-0E109DB1518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75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1FF0484-90E1-F644-8B6F-D74840329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33FB94F6-C0EE-D547-9BEC-CA971242B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C7171E7-0895-5A43-98F0-6B8061DEA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BC767D0-9213-8343-B8B5-D2CF396E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C75D36A-12AC-ED4A-B908-505788AD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96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8F40C1D-65F4-8142-BEB9-4C9390E4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02978188-6876-D44E-8F8D-FA335A157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2537144-70F4-654B-A21E-C18E944F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FA34F4B-A548-084F-B15A-FD1B73FED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51EBF68-5493-0843-B276-008754C2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17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2E3A20EA-AE0D-8747-B8D9-D091B439C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E467395E-2BFD-E74A-B546-408426D86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372FEB5-5899-1444-B52B-B05C2B183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3094172-B7B0-8846-851E-B56D8133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0F1443F-5118-284F-81A2-3083F6E4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19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BFB9CF-7227-1743-BFD4-24CCE49D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6509229-579F-B644-B9CC-B03723743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1F256B9-EC64-1044-B681-A994B032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8B01DFF-4B51-CD40-9402-983E28A9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D6F8DCE-E5E8-CB4D-B812-A85F91BF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36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F20498-D0A4-B648-9973-FB1F1A7B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5558BE6-F560-324F-81BB-B6A1B64C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2C16D55-6EFE-F14B-9F8C-5E5637DB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80A44E1-003D-3C44-9950-75CF31CC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B811BE9-DF02-E040-A7D1-EBD22825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00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8990797-6261-604D-88AB-16460C7CE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636E5D6-B0A2-4D48-893C-596EF8360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F21F965A-B40B-3843-9286-F44698FA5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4C457077-35AF-5E4A-812C-32F967DD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B035833-91A7-DC4A-85EB-348E9172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E5D26F9-1713-5A47-B7E3-1B115C02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24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82E6A7A-1DAD-7E4B-8FF3-3E775FAA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71D309B-2362-7C46-81DD-04E655ADD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A15C88F9-5466-EA45-AF47-10972E63A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399DBE0F-7216-F542-9D7E-01AAEF637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F2A98649-BED3-4046-A963-1AABE7935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859AF5CC-668F-B64F-AD8B-F87E348A7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AECF175A-E83C-7D44-83BA-8BB8048F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72AAC862-B320-B146-B250-1F1BB5CC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42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AAAF994-5278-0A46-A5D7-439A568C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EBD0C10-E9EC-3942-9BCA-A1FDC995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48350EA5-C766-474C-90AE-2E2EC24D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63C5DC9E-75C2-E84B-A2FD-E59D4897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118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9EF055D-08E8-FD41-B307-5AC32D4B9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53B4D3B-D89B-3649-83EB-11532421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8E1FE960-39D3-DF4D-9C90-540BB040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86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A74374-EA8D-0042-8226-44A8F4E5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51A184A-D6B3-304A-BA12-55AF3673E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786036A-E54F-1F47-B72D-976C9F948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9D766C64-8249-AE4D-8AE1-D45F9BC3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81FC94D-310F-904F-ACC7-760C81BC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1A5C70C-5473-7846-AA50-E5DA296B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911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4CECC17-3086-6A43-A702-A83DC6CB9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407B86F1-A686-C743-9BBB-B7DA03CD80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7F5C195-7F8B-0048-9164-73C38FC64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65CB793-A676-C94E-83E6-E24BD3632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5047D274-03C5-5E49-86B8-1BC32334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B53684B-063C-E643-B5DA-A4193CA7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04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CC7007CE-03FD-2D4C-88B9-C0A8BDDC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A308C28-1E04-D746-9EB5-123F410F9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AC82E49-04FD-3343-8471-4320ACE05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0083-297E-DE46-8D67-AC483D3963D9}" type="datetimeFigureOut">
              <a:rPr lang="de-DE" smtClean="0"/>
              <a:t>13.01.2022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9200B1C-E596-DD4A-84E0-CC4E4DE97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AE37846-DE86-7444-A704-100BA1149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3BF9D-A5D1-9C48-BEA4-D33865FC2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7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signale-ev.d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386302-F202-D345-97E9-6A4A1CFC9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516635"/>
            <a:ext cx="4597153" cy="1041083"/>
          </a:xfrm>
        </p:spPr>
        <p:txBody>
          <a:bodyPr/>
          <a:lstStyle/>
          <a:p>
            <a:pPr algn="l"/>
            <a:r>
              <a:rPr lang="de-DE" sz="5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Vorstellung</a:t>
            </a:r>
            <a:endParaRPr lang="de-DE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1E219967-08A4-B048-85E8-58DDDB6AE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00" y="5040250"/>
            <a:ext cx="7626096" cy="1301115"/>
          </a:xfrm>
        </p:spPr>
        <p:txBody>
          <a:bodyPr>
            <a:normAutofit/>
          </a:bodyPr>
          <a:lstStyle/>
          <a:p>
            <a:pPr algn="l"/>
            <a:endParaRPr lang="de-DE" sz="2800" dirty="0"/>
          </a:p>
          <a:p>
            <a:pPr algn="l"/>
            <a:r>
              <a:rPr lang="de-DE" sz="2800" dirty="0"/>
              <a:t>    </a:t>
            </a:r>
            <a:r>
              <a:rPr lang="de-DE" sz="2800" b="1" dirty="0"/>
              <a:t>Projekt ‚</a:t>
            </a:r>
            <a:r>
              <a:rPr lang="de-DE" sz="2800" b="1" dirty="0" err="1"/>
              <a:t>Children‘s</a:t>
            </a:r>
            <a:r>
              <a:rPr lang="de-DE" sz="2800" b="1" dirty="0"/>
              <a:t> </a:t>
            </a:r>
            <a:r>
              <a:rPr lang="de-DE" sz="2800" b="1" dirty="0" err="1"/>
              <a:t>Resource</a:t>
            </a:r>
            <a:r>
              <a:rPr lang="de-DE" sz="2800" b="1" dirty="0"/>
              <a:t> </a:t>
            </a:r>
            <a:r>
              <a:rPr lang="de-DE" sz="2800" b="1" dirty="0" err="1"/>
              <a:t>Centre</a:t>
            </a:r>
            <a:r>
              <a:rPr lang="de-DE" sz="2800" b="1" dirty="0"/>
              <a:t>‘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2F2F8F4B-5FF0-F340-ACD1-2C64DBB028C5}"/>
              </a:ext>
            </a:extLst>
          </p:cNvPr>
          <p:cNvSpPr txBox="1"/>
          <p:nvPr/>
        </p:nvSpPr>
        <p:spPr>
          <a:xfrm>
            <a:off x="7451287" y="3520533"/>
            <a:ext cx="38953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Signale e.V.</a:t>
            </a:r>
          </a:p>
          <a:p>
            <a:endParaRPr lang="de-DE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A802E37B-D632-F347-A526-6D0D90D1D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287" y="1374263"/>
            <a:ext cx="4109472" cy="20547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Grafik 11" descr="Ein Bild, das Gras, Himmel, draußen, Gruppe enthält.&#10;&#10;Automatisch generierte Beschreibung">
            <a:extLst>
              <a:ext uri="{FF2B5EF4-FFF2-40B4-BE49-F238E27FC236}">
                <a16:creationId xmlns:a16="http://schemas.microsoft.com/office/drawing/2014/main" xmlns="" id="{B409DCE9-B14A-1F4B-9C92-128BD4C66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2277217"/>
            <a:ext cx="6241835" cy="303314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7DD9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1048729B-E8CD-8646-BF6E-706D9618BE6B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62322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5AE1D50-9250-1F4A-B099-A69CEACA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46696"/>
            <a:ext cx="10515600" cy="60760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Gemüseernte aus dem dazugehörigen Garten</a:t>
            </a:r>
            <a:r>
              <a:rPr lang="de-DE" dirty="0">
                <a:effectLst/>
              </a:rPr>
              <a:t> </a:t>
            </a:r>
            <a:endParaRPr lang="de-DE" i="1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375" y="365125"/>
            <a:ext cx="2194561" cy="1097281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C95C45A9-E5F5-8441-8038-003E68F6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Children‘s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Resource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Centre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(CRC)</a:t>
            </a:r>
          </a:p>
        </p:txBody>
      </p:sp>
      <p:pic>
        <p:nvPicPr>
          <p:cNvPr id="4" name="Grafik 3" descr="Ein Bild, das draußen, Person enthält.&#10;&#10;Automatisch generierte Beschreibung">
            <a:extLst>
              <a:ext uri="{FF2B5EF4-FFF2-40B4-BE49-F238E27FC236}">
                <a16:creationId xmlns:a16="http://schemas.microsoft.com/office/drawing/2014/main" xmlns="" id="{2B71F01E-A0F6-164E-BB7E-B052EF9A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062" y="3186113"/>
            <a:ext cx="3819874" cy="2864387"/>
          </a:xfrm>
          <a:prstGeom prst="rect">
            <a:avLst/>
          </a:prstGeom>
        </p:spPr>
      </p:pic>
      <p:pic>
        <p:nvPicPr>
          <p:cNvPr id="10" name="Grafik 9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xmlns="" id="{9BB2132E-D0E9-F94E-B802-55B502E65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092716"/>
            <a:ext cx="2911062" cy="3882118"/>
          </a:xfrm>
          <a:prstGeom prst="rect">
            <a:avLst/>
          </a:prstGeom>
        </p:spPr>
      </p:pic>
      <p:pic>
        <p:nvPicPr>
          <p:cNvPr id="11" name="Inhaltsplatzhalter 3">
            <a:extLst>
              <a:ext uri="{FF2B5EF4-FFF2-40B4-BE49-F238E27FC236}">
                <a16:creationId xmlns:a16="http://schemas.microsoft.com/office/drawing/2014/main" xmlns="" id="{862E1039-860B-EF4B-AF13-8BB0654F7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59" y="2358773"/>
            <a:ext cx="3532682" cy="2649512"/>
          </a:xfrm>
          <a:prstGeom prst="rect">
            <a:avLst/>
          </a:prstGeom>
        </p:spPr>
      </p:pic>
      <p:pic>
        <p:nvPicPr>
          <p:cNvPr id="13" name="Grafik 12" descr="Ein Bild, das draußen, Himmel, Boden, Schmutz enthält.&#10;&#10;Automatisch generierte Beschreibung">
            <a:extLst>
              <a:ext uri="{FF2B5EF4-FFF2-40B4-BE49-F238E27FC236}">
                <a16:creationId xmlns:a16="http://schemas.microsoft.com/office/drawing/2014/main" xmlns="" id="{043FFE63-1E85-B346-BD09-3A60B4072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64" y="1462405"/>
            <a:ext cx="3678556" cy="245237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D755E452-C008-7044-9927-B6A8DEA49792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63264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5AE1D50-9250-1F4A-B099-A69CEACA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2777"/>
            <a:ext cx="10515600" cy="63860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de-DE" sz="3100" dirty="0"/>
              <a:t>Ein neuer Anbau für den Kindergarten konnte 2021 eingeweiht werden. </a:t>
            </a:r>
            <a:endParaRPr lang="de-DE" i="1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375" y="365125"/>
            <a:ext cx="2194561" cy="1097281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1610E4C1-57E2-504F-BA64-079E5F1A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Children‘s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Resource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Centre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(CRC)</a:t>
            </a:r>
          </a:p>
        </p:txBody>
      </p:sp>
      <p:pic>
        <p:nvPicPr>
          <p:cNvPr id="7" name="Grafik 6" descr="Ein Bild, das Gras, draußen, Himmel, Haus enthält.&#10;&#10;Automatisch generierte Beschreibung">
            <a:extLst>
              <a:ext uri="{FF2B5EF4-FFF2-40B4-BE49-F238E27FC236}">
                <a16:creationId xmlns:a16="http://schemas.microsoft.com/office/drawing/2014/main" xmlns="" id="{88467C72-E03B-AA4A-9165-64B95DB1A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55"/>
          <a:stretch/>
        </p:blipFill>
        <p:spPr>
          <a:xfrm>
            <a:off x="852630" y="1835265"/>
            <a:ext cx="7124609" cy="3828319"/>
          </a:xfrm>
          <a:prstGeom prst="rect">
            <a:avLst/>
          </a:prstGeom>
        </p:spPr>
      </p:pic>
      <p:pic>
        <p:nvPicPr>
          <p:cNvPr id="10" name="Grafik 9" descr="Ein Bild, das draußen, Gebäude, Himmel, Haus enthält.&#10;&#10;Automatisch generierte Beschreibung">
            <a:extLst>
              <a:ext uri="{FF2B5EF4-FFF2-40B4-BE49-F238E27FC236}">
                <a16:creationId xmlns:a16="http://schemas.microsoft.com/office/drawing/2014/main" xmlns="" id="{545E06CC-F8B8-514B-B6C7-ABCA11463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183"/>
          <a:stretch/>
        </p:blipFill>
        <p:spPr>
          <a:xfrm rot="382140">
            <a:off x="8266851" y="2972566"/>
            <a:ext cx="3462483" cy="21506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16171755-C257-B44D-9909-279016940B12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514903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375" y="365125"/>
            <a:ext cx="2194561" cy="1097281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3AEACAD6-A266-F94E-8B00-9CA39036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Children‘s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Resource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Centre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(CRC)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B160903-3F3D-4248-B3F0-79DE4E7B2151}"/>
              </a:ext>
            </a:extLst>
          </p:cNvPr>
          <p:cNvSpPr txBox="1"/>
          <p:nvPr/>
        </p:nvSpPr>
        <p:spPr>
          <a:xfrm>
            <a:off x="838200" y="1462406"/>
            <a:ext cx="832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solidFill>
                  <a:schemeClr val="accent6">
                    <a:lumMod val="75000"/>
                  </a:schemeClr>
                </a:solidFill>
              </a:rPr>
              <a:t>Wünsche und Träume, Perspektiven im CRC Projekt</a:t>
            </a:r>
            <a:endParaRPr lang="de-D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Wolke 10">
            <a:extLst>
              <a:ext uri="{FF2B5EF4-FFF2-40B4-BE49-F238E27FC236}">
                <a16:creationId xmlns:a16="http://schemas.microsoft.com/office/drawing/2014/main" xmlns="" id="{7D11C4A3-D7BF-E049-B7FD-236A9D469910}"/>
              </a:ext>
            </a:extLst>
          </p:cNvPr>
          <p:cNvSpPr/>
          <p:nvPr/>
        </p:nvSpPr>
        <p:spPr>
          <a:xfrm>
            <a:off x="309967" y="1985626"/>
            <a:ext cx="4205005" cy="345534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 fontAlgn="base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Eine eigene 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Wasserleitung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da die Wasserzufuhr bisher abhängig ist von der benachbarten Grundschule und bei weitem nicht ausreicht. </a:t>
            </a:r>
          </a:p>
        </p:txBody>
      </p:sp>
      <p:sp>
        <p:nvSpPr>
          <p:cNvPr id="12" name="Gefaltete Ecke 11">
            <a:extLst>
              <a:ext uri="{FF2B5EF4-FFF2-40B4-BE49-F238E27FC236}">
                <a16:creationId xmlns:a16="http://schemas.microsoft.com/office/drawing/2014/main" xmlns="" id="{0D5B9581-481F-1D4D-B7F6-5D771E56D98D}"/>
              </a:ext>
            </a:extLst>
          </p:cNvPr>
          <p:cNvSpPr/>
          <p:nvPr/>
        </p:nvSpPr>
        <p:spPr>
          <a:xfrm>
            <a:off x="1689349" y="5229726"/>
            <a:ext cx="3428082" cy="1385506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Erweiterung des Gartens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auf dem Gelände, um den Gemüseanbau zu entwickeln für die Versorgung der Suppenküche.</a:t>
            </a:r>
            <a:endParaRPr lang="de-DE" sz="1600" dirty="0"/>
          </a:p>
        </p:txBody>
      </p:sp>
      <p:sp>
        <p:nvSpPr>
          <p:cNvPr id="14" name="Gefaltete Ecke 13">
            <a:extLst>
              <a:ext uri="{FF2B5EF4-FFF2-40B4-BE49-F238E27FC236}">
                <a16:creationId xmlns:a16="http://schemas.microsoft.com/office/drawing/2014/main" xmlns="" id="{9F682450-EFB7-AA4E-B420-860AB2BB4DED}"/>
              </a:ext>
            </a:extLst>
          </p:cNvPr>
          <p:cNvSpPr/>
          <p:nvPr/>
        </p:nvSpPr>
        <p:spPr>
          <a:xfrm>
            <a:off x="5088045" y="2190196"/>
            <a:ext cx="2303919" cy="1909011"/>
          </a:xfrm>
          <a:prstGeom prst="foldedCorner">
            <a:avLst>
              <a:gd name="adj" fmla="val 2254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Anpflanzung von Bäumen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auf dem großen Gelände, um damit auch für eine bessere Bodenbeschaffenheit zu sorgen.</a:t>
            </a:r>
            <a:endParaRPr lang="de-DE" sz="1600" dirty="0"/>
          </a:p>
        </p:txBody>
      </p:sp>
      <p:sp>
        <p:nvSpPr>
          <p:cNvPr id="15" name="Wolke 14">
            <a:extLst>
              <a:ext uri="{FF2B5EF4-FFF2-40B4-BE49-F238E27FC236}">
                <a16:creationId xmlns:a16="http://schemas.microsoft.com/office/drawing/2014/main" xmlns="" id="{9B990E12-6096-554E-BA14-1ACA24287F8D}"/>
              </a:ext>
            </a:extLst>
          </p:cNvPr>
          <p:cNvSpPr/>
          <p:nvPr/>
        </p:nvSpPr>
        <p:spPr>
          <a:xfrm>
            <a:off x="4998849" y="3713298"/>
            <a:ext cx="4326609" cy="294731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Sonnenüberdachung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an dem Anbau des dort stehenden Hauses, damit die Kinder nicht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ständig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der prallen Sonne ausgesetzt sind und ihre Mahlzeit dort geschützt im Schatten einnehmen und  spielen können. </a:t>
            </a:r>
          </a:p>
        </p:txBody>
      </p:sp>
      <p:sp>
        <p:nvSpPr>
          <p:cNvPr id="16" name="Gefaltete Ecke 15">
            <a:extLst>
              <a:ext uri="{FF2B5EF4-FFF2-40B4-BE49-F238E27FC236}">
                <a16:creationId xmlns:a16="http://schemas.microsoft.com/office/drawing/2014/main" xmlns="" id="{EF417E66-0FAB-C44C-9CB6-7E2137918A19}"/>
              </a:ext>
            </a:extLst>
          </p:cNvPr>
          <p:cNvSpPr/>
          <p:nvPr/>
        </p:nvSpPr>
        <p:spPr>
          <a:xfrm>
            <a:off x="8550442" y="2111651"/>
            <a:ext cx="2803358" cy="1553846"/>
          </a:xfrm>
          <a:prstGeom prst="foldedCorner">
            <a:avLst>
              <a:gd name="adj" fmla="val 1701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Pflasterung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von Wegen vom Eingang zum Kindergarten, zu den Toiletten und zur Küche, da das Grundstück sehr sandig, uneben und nicht befestigt ist.</a:t>
            </a:r>
          </a:p>
        </p:txBody>
      </p:sp>
      <p:sp>
        <p:nvSpPr>
          <p:cNvPr id="17" name="Wolke 16">
            <a:extLst>
              <a:ext uri="{FF2B5EF4-FFF2-40B4-BE49-F238E27FC236}">
                <a16:creationId xmlns:a16="http://schemas.microsoft.com/office/drawing/2014/main" xmlns="" id="{F7CA550C-F6CF-1240-B215-9EC9E2803E0B}"/>
              </a:ext>
            </a:extLst>
          </p:cNvPr>
          <p:cNvSpPr/>
          <p:nvPr/>
        </p:nvSpPr>
        <p:spPr>
          <a:xfrm>
            <a:off x="8550442" y="4362543"/>
            <a:ext cx="3428082" cy="2252689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Anschaffung von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pädagogischem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Spielmaterial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Aufbewahrungsmöbel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für den Kindergarten.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2BF64A11-4A0B-774C-8142-D5FF049CA308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39928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Gebäude, draußen, Person, Personen enthält.&#10;&#10;Automatisch generierte Beschreibung">
            <a:extLst>
              <a:ext uri="{FF2B5EF4-FFF2-40B4-BE49-F238E27FC236}">
                <a16:creationId xmlns:a16="http://schemas.microsoft.com/office/drawing/2014/main" xmlns="" id="{BA5598AE-1D56-F440-B66E-C8687EE41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18"/>
          <a:stretch/>
        </p:blipFill>
        <p:spPr>
          <a:xfrm rot="370407">
            <a:off x="838200" y="1886317"/>
            <a:ext cx="5453192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375" y="365125"/>
            <a:ext cx="2194561" cy="1097281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3AEACAD6-A266-F94E-8B00-9CA39036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68430" cy="1325563"/>
          </a:xfrm>
        </p:spPr>
        <p:txBody>
          <a:bodyPr/>
          <a:lstStyle/>
          <a:p>
            <a:pPr marL="0" indent="0">
              <a:buNone/>
            </a:pPr>
            <a:r>
              <a:rPr lang="de-DE" b="1" i="1">
                <a:solidFill>
                  <a:schemeClr val="accent6">
                    <a:lumMod val="75000"/>
                  </a:schemeClr>
                </a:solidFill>
                <a:latin typeface="+mn-lt"/>
              </a:rPr>
              <a:t>Auf Wiedersehen! – Bye, bye!</a:t>
            </a:r>
            <a:endParaRPr lang="de-DE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Inhaltsplatzhalter 3" descr="Ein Bild, das Person enthält.&#10;&#10;Automatisch generierte Beschreibung">
            <a:extLst>
              <a:ext uri="{FF2B5EF4-FFF2-40B4-BE49-F238E27FC236}">
                <a16:creationId xmlns:a16="http://schemas.microsoft.com/office/drawing/2014/main" xmlns="" id="{B8F0C3A8-93B4-FF4A-8213-62E429A2E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64" y="1520750"/>
            <a:ext cx="3303123" cy="4912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AED49CF-398A-5D4F-B5B9-8C30909124E4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1480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1522533-9E27-934F-8941-B05E9CD5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Chor Signale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E4636AD-6E64-C442-BE74-041231912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4684" y="4587498"/>
            <a:ext cx="4383252" cy="18731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de-DE" sz="2400" dirty="0"/>
              <a:t>30 Sängerinnen und Sänger aus dem Kreis Steinfurt und aus Coesfeld</a:t>
            </a:r>
            <a:r>
              <a:rPr lang="de-DE" sz="2400" dirty="0">
                <a:effectLst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DE" sz="2400" dirty="0"/>
              <a:t>gesellschaftspolitisches und soziales Engagement</a:t>
            </a:r>
            <a:r>
              <a:rPr lang="de-DE" sz="2400" dirty="0">
                <a:effectLst/>
              </a:rPr>
              <a:t> 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511B2D1-A053-0842-AF2C-C7EB2E94F435}"/>
              </a:ext>
            </a:extLst>
          </p:cNvPr>
          <p:cNvSpPr txBox="1"/>
          <p:nvPr/>
        </p:nvSpPr>
        <p:spPr>
          <a:xfrm>
            <a:off x="838200" y="1580455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Leitgedanke:</a:t>
            </a:r>
          </a:p>
          <a:p>
            <a:r>
              <a:rPr lang="de-DE" sz="3200" b="1" i="1" dirty="0"/>
              <a:t>Global denken - fair, regional und solidarisch handeln</a:t>
            </a:r>
            <a:r>
              <a:rPr lang="de-DE" sz="3200" dirty="0"/>
              <a:t>.</a:t>
            </a:r>
            <a:r>
              <a:rPr lang="de-DE" sz="3200" dirty="0">
                <a:effectLst/>
              </a:rPr>
              <a:t> </a:t>
            </a:r>
            <a:endParaRPr lang="de-DE" sz="3200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554EE15B-D23B-3647-BDF8-9DC97D8C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407" y="397367"/>
            <a:ext cx="2285529" cy="1142765"/>
          </a:xfrm>
          <a:prstGeom prst="rect">
            <a:avLst/>
          </a:prstGeom>
        </p:spPr>
      </p:pic>
      <p:pic>
        <p:nvPicPr>
          <p:cNvPr id="10" name="Grafik 9" descr="Ein Bild, das Person, Gruppe, Personen, Menge enthält.&#10;&#10;Automatisch generierte Beschreibung">
            <a:extLst>
              <a:ext uri="{FF2B5EF4-FFF2-40B4-BE49-F238E27FC236}">
                <a16:creationId xmlns:a16="http://schemas.microsoft.com/office/drawing/2014/main" xmlns="" id="{9BD644A4-2158-7042-84DC-120BFB2B7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8"/>
          <a:stretch/>
        </p:blipFill>
        <p:spPr>
          <a:xfrm>
            <a:off x="838200" y="2906017"/>
            <a:ext cx="6493790" cy="349884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B7C60644-58A5-214C-9C84-C56C34BFDF12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70996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1522533-9E27-934F-8941-B05E9CD5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Chor Signale</a:t>
            </a:r>
            <a:endParaRPr lang="de-DE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E4636AD-6E64-C442-BE74-041231912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0998"/>
            <a:ext cx="5362185" cy="408319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de-DE" sz="2400" dirty="0"/>
              <a:t>Schwerpunkt der musikalischen und politischen Arbeit:</a:t>
            </a:r>
            <a:r>
              <a:rPr lang="de-DE" sz="2400" dirty="0">
                <a:effectLst/>
              </a:rPr>
              <a:t> </a:t>
            </a:r>
            <a:r>
              <a:rPr lang="de-DE" sz="2400" dirty="0"/>
              <a:t>"Eine-Welt Gedanke" </a:t>
            </a:r>
          </a:p>
          <a:p>
            <a:pPr>
              <a:lnSpc>
                <a:spcPct val="100000"/>
              </a:lnSpc>
            </a:pPr>
            <a:r>
              <a:rPr lang="de-DE" sz="2400" dirty="0"/>
              <a:t>Themen u.a. „Umweltschutz“, „Faire Welt“, „Menschenrechte“ </a:t>
            </a:r>
          </a:p>
          <a:p>
            <a:pPr>
              <a:lnSpc>
                <a:spcPct val="100000"/>
              </a:lnSpc>
            </a:pPr>
            <a:r>
              <a:rPr lang="de-DE" sz="2400" dirty="0"/>
              <a:t>musikalisch abwechslungsreicher </a:t>
            </a:r>
            <a:r>
              <a:rPr lang="de-DE" sz="2400" b="1" i="1" dirty="0"/>
              <a:t>Stilmix </a:t>
            </a:r>
            <a:r>
              <a:rPr lang="de-DE" sz="2400" dirty="0"/>
              <a:t>zwischen internationaler Weltmusik, Jazz und Pop bis zu klassischer Chormusik</a:t>
            </a:r>
          </a:p>
          <a:p>
            <a:pPr>
              <a:lnSpc>
                <a:spcPct val="100000"/>
              </a:lnSpc>
            </a:pPr>
            <a:r>
              <a:rPr lang="de-DE" sz="2400" dirty="0"/>
              <a:t>musikalische Leitung: </a:t>
            </a:r>
            <a:r>
              <a:rPr lang="de-DE" sz="2400" dirty="0" err="1"/>
              <a:t>Jeanet</a:t>
            </a:r>
            <a:r>
              <a:rPr lang="de-DE" sz="2400" dirty="0"/>
              <a:t> Bosch aus Enschede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554EE15B-D23B-3647-BDF8-9DC97D8C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407" y="397367"/>
            <a:ext cx="2285529" cy="1142765"/>
          </a:xfrm>
          <a:prstGeom prst="rect">
            <a:avLst/>
          </a:prstGeom>
        </p:spPr>
      </p:pic>
      <p:pic>
        <p:nvPicPr>
          <p:cNvPr id="12" name="Grafik 11" descr="Ein Bild, das Person, darstellend, Gruppe, Wand enthält.&#10;&#10;Automatisch generierte Beschreibung">
            <a:extLst>
              <a:ext uri="{FF2B5EF4-FFF2-40B4-BE49-F238E27FC236}">
                <a16:creationId xmlns:a16="http://schemas.microsoft.com/office/drawing/2014/main" xmlns="" id="{A456F578-579F-8E45-80FF-5C61B2550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3" r="10023" b="-1"/>
          <a:stretch/>
        </p:blipFill>
        <p:spPr>
          <a:xfrm>
            <a:off x="6506862" y="1690688"/>
            <a:ext cx="5685138" cy="5472519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91C3C969-44AD-4F4F-A451-1FE7AB09F956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4109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827D3D0-7EF2-C841-9780-0D2ACA0A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34188" cy="132556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Verein</a:t>
            </a:r>
            <a:r>
              <a:rPr lang="de-DE" sz="4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Signale e.V.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5AE1D50-9250-1F4A-B099-A69CEACA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17369"/>
            <a:ext cx="10515600" cy="433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Homepage:   </a:t>
            </a:r>
            <a:r>
              <a:rPr lang="de-DE" sz="2000" i="1" dirty="0">
                <a:hlinkClick r:id="rId2"/>
              </a:rPr>
              <a:t>www.signale-ev.de</a:t>
            </a:r>
            <a:r>
              <a:rPr lang="de-DE" sz="2000" i="1" dirty="0"/>
              <a:t> 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173" y="365125"/>
            <a:ext cx="3549764" cy="17748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0598CCC-1909-B54F-8469-B0B2FD92D0C1}"/>
              </a:ext>
            </a:extLst>
          </p:cNvPr>
          <p:cNvSpPr txBox="1"/>
          <p:nvPr/>
        </p:nvSpPr>
        <p:spPr>
          <a:xfrm>
            <a:off x="838200" y="2537511"/>
            <a:ext cx="10515600" cy="2982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20"/>
              </a:lnSpc>
            </a:pPr>
            <a:r>
              <a:rPr lang="de-DE" sz="2600" dirty="0"/>
              <a:t>Der Verein Signale e.V. ist gemeinnützig anerkannt für die Bereiche Kultur und Kunst, Umweltschutz und Entwicklungszusammenarbeit. Der Verein Signale e.V. unterstützt seit 2005 das Kinder- und Familienzentrum CRC (</a:t>
            </a:r>
            <a:r>
              <a:rPr lang="de-DE" sz="2600" dirty="0" err="1"/>
              <a:t>Children‘s</a:t>
            </a:r>
            <a:r>
              <a:rPr lang="de-DE" sz="2600" dirty="0"/>
              <a:t> </a:t>
            </a:r>
            <a:r>
              <a:rPr lang="de-DE" sz="2600" dirty="0" err="1"/>
              <a:t>Resource</a:t>
            </a:r>
            <a:r>
              <a:rPr lang="de-DE" sz="2600" dirty="0"/>
              <a:t> </a:t>
            </a:r>
            <a:r>
              <a:rPr lang="de-DE" sz="2600" dirty="0" err="1"/>
              <a:t>Centre</a:t>
            </a:r>
            <a:r>
              <a:rPr lang="de-DE" sz="2600" dirty="0"/>
              <a:t>) im Eastern Cape in Südafrika. Die Kontakte werden durch Chorreisen, Einzelbesuche und regelmäßige Berichte an den Verein gepflegt.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CE448320-2BA8-5A42-AE19-0169E1ADB1AD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21032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5AE1D50-9250-1F4A-B099-A69CEACA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509" y="5530105"/>
            <a:ext cx="3659921" cy="1070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Leiterin des Zentrums:</a:t>
            </a:r>
          </a:p>
          <a:p>
            <a:pPr marL="0" indent="0">
              <a:buNone/>
            </a:pPr>
            <a:r>
              <a:rPr lang="de-DE" sz="3200" b="1" i="1" dirty="0" err="1"/>
              <a:t>Siziwe</a:t>
            </a:r>
            <a:r>
              <a:rPr lang="de-DE" sz="3200" b="1" i="1" dirty="0"/>
              <a:t> </a:t>
            </a:r>
            <a:r>
              <a:rPr lang="de-DE" sz="3200" b="1" i="1" dirty="0" err="1"/>
              <a:t>Magobiyane</a:t>
            </a:r>
            <a:r>
              <a:rPr lang="de-DE" sz="3200" b="1" i="1" dirty="0"/>
              <a:t> 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153" y="365125"/>
            <a:ext cx="2194561" cy="1097281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4C9A319E-5288-B24C-BDBC-177F1BD6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64" y="2766218"/>
            <a:ext cx="6523397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Children‘s</a:t>
            </a:r>
            <a:r>
              <a:rPr lang="de-DE" sz="36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3600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Resource</a:t>
            </a:r>
            <a:r>
              <a:rPr lang="de-DE" sz="36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3600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Centre</a:t>
            </a:r>
            <a:r>
              <a:rPr lang="de-DE" sz="36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(CRC)</a:t>
            </a:r>
            <a:br>
              <a:rPr lang="de-DE" sz="36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de-DE" sz="36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Grafik 6" descr="Ein Bild, das Person, Mann, suchend enthält.&#10;&#10;Automatisch generierte Beschreibung">
            <a:extLst>
              <a:ext uri="{FF2B5EF4-FFF2-40B4-BE49-F238E27FC236}">
                <a16:creationId xmlns:a16="http://schemas.microsoft.com/office/drawing/2014/main" xmlns="" id="{1247D263-BAC9-064C-86F1-0C9AACC22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58"/>
          <a:stretch/>
        </p:blipFill>
        <p:spPr>
          <a:xfrm>
            <a:off x="6877461" y="10485"/>
            <a:ext cx="5314539" cy="684121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38C2066C-0216-A641-9193-843D79338868}"/>
              </a:ext>
            </a:extLst>
          </p:cNvPr>
          <p:cNvSpPr txBox="1"/>
          <p:nvPr/>
        </p:nvSpPr>
        <p:spPr>
          <a:xfrm>
            <a:off x="354064" y="1996777"/>
            <a:ext cx="6220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accent6">
                    <a:lumMod val="75000"/>
                  </a:schemeClr>
                </a:solidFill>
              </a:rPr>
              <a:t>Projektvorstellung</a:t>
            </a:r>
            <a:endParaRPr lang="de-DE" sz="4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E388E881-90F0-FD47-A2D8-EF9186D8075B}"/>
              </a:ext>
            </a:extLst>
          </p:cNvPr>
          <p:cNvSpPr txBox="1"/>
          <p:nvPr/>
        </p:nvSpPr>
        <p:spPr>
          <a:xfrm>
            <a:off x="1539926" y="3535659"/>
            <a:ext cx="30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 err="1">
                <a:solidFill>
                  <a:schemeClr val="accent6">
                    <a:lumMod val="75000"/>
                  </a:schemeClr>
                </a:solidFill>
              </a:rPr>
              <a:t>Zabalaza</a:t>
            </a:r>
            <a:r>
              <a:rPr lang="de-DE" sz="2400" b="1" i="1" dirty="0">
                <a:solidFill>
                  <a:schemeClr val="accent6">
                    <a:lumMod val="75000"/>
                  </a:schemeClr>
                </a:solidFill>
              </a:rPr>
              <a:t> /Südafrika</a:t>
            </a:r>
            <a:endParaRPr lang="de-DE" sz="2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03DE460C-831C-C44F-AA45-9032140D43C3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45676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375" y="365125"/>
            <a:ext cx="2194561" cy="10972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84FA516A-EFEA-1946-9D10-05C7CE57D480}"/>
              </a:ext>
            </a:extLst>
          </p:cNvPr>
          <p:cNvSpPr txBox="1"/>
          <p:nvPr/>
        </p:nvSpPr>
        <p:spPr>
          <a:xfrm>
            <a:off x="838200" y="596965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Kindergarten und Nachmittagsbetreuung </a:t>
            </a:r>
          </a:p>
        </p:txBody>
      </p:sp>
      <p:pic>
        <p:nvPicPr>
          <p:cNvPr id="6" name="Grafik 5" descr="Ein Bild, das Himmel, Person, draußen, Outdoorobjekt enthält.&#10;&#10;Automatisch generierte Beschreibung">
            <a:extLst>
              <a:ext uri="{FF2B5EF4-FFF2-40B4-BE49-F238E27FC236}">
                <a16:creationId xmlns:a16="http://schemas.microsoft.com/office/drawing/2014/main" xmlns="" id="{6ACC6D79-F043-1040-9885-8FCB51B3B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3356">
            <a:off x="7990457" y="3680216"/>
            <a:ext cx="3761108" cy="2820321"/>
          </a:xfrm>
          <a:prstGeom prst="rect">
            <a:avLst/>
          </a:prstGeom>
        </p:spPr>
      </p:pic>
      <p:pic>
        <p:nvPicPr>
          <p:cNvPr id="8" name="Grafik 7" descr="Ein Bild, das Himmel, Gras, draußen, Boden enthält.&#10;&#10;Automatisch generierte Beschreibung">
            <a:extLst>
              <a:ext uri="{FF2B5EF4-FFF2-40B4-BE49-F238E27FC236}">
                <a16:creationId xmlns:a16="http://schemas.microsoft.com/office/drawing/2014/main" xmlns="" id="{CDEEA805-DED9-4349-B8D2-87290EDF5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571479"/>
            <a:ext cx="6077675" cy="2953370"/>
          </a:xfrm>
          <a:prstGeom prst="rect">
            <a:avLst/>
          </a:prstGeom>
        </p:spPr>
      </p:pic>
      <p:pic>
        <p:nvPicPr>
          <p:cNvPr id="14" name="Grafik 13" descr="Ein Bild, das Person, draußen, Gebäude, Gruppe enthält.&#10;&#10;Automatisch generierte Beschreibung">
            <a:extLst>
              <a:ext uri="{FF2B5EF4-FFF2-40B4-BE49-F238E27FC236}">
                <a16:creationId xmlns:a16="http://schemas.microsoft.com/office/drawing/2014/main" xmlns="" id="{3A0E0282-C777-E845-816C-0DCD94268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5429">
            <a:off x="6738708" y="1546031"/>
            <a:ext cx="3597131" cy="2387600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xmlns="" id="{374D4183-DAE2-5A48-BB90-D425BC6B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Children‘s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Resource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Centre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(CRC)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A42C4837-5157-0643-9384-C0F9421BCB05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94955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5AE1D50-9250-1F4A-B099-A69CEACA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35774"/>
            <a:ext cx="10515600" cy="530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Angebot an Gesangs-, Spiel- und Sportgruppen</a:t>
            </a:r>
            <a:r>
              <a:rPr lang="de-DE" dirty="0">
                <a:effectLst/>
              </a:rPr>
              <a:t> </a:t>
            </a:r>
            <a:endParaRPr lang="de-DE" i="1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375" y="365125"/>
            <a:ext cx="2194561" cy="1097281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5A85D2A3-F04A-0647-ABB6-749604DC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77250" cy="1325563"/>
          </a:xfrm>
        </p:spPr>
        <p:txBody>
          <a:bodyPr/>
          <a:lstStyle/>
          <a:p>
            <a:pPr marL="0" indent="0">
              <a:buNone/>
            </a:pP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Children‘s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Resource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Centre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(CRC)</a:t>
            </a:r>
          </a:p>
        </p:txBody>
      </p:sp>
      <p:pic>
        <p:nvPicPr>
          <p:cNvPr id="7" name="Grafik 6" descr="Ein Bild, das Himmel, Person, draußen, spielend enthält.&#10;&#10;Automatisch generierte Beschreibung">
            <a:extLst>
              <a:ext uri="{FF2B5EF4-FFF2-40B4-BE49-F238E27FC236}">
                <a16:creationId xmlns:a16="http://schemas.microsoft.com/office/drawing/2014/main" xmlns="" id="{3F85E64B-9FAD-4D4F-9D55-BBA5C42E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125" y="3518329"/>
            <a:ext cx="4203908" cy="2364698"/>
          </a:xfrm>
          <a:prstGeom prst="rect">
            <a:avLst/>
          </a:prstGeom>
        </p:spPr>
      </p:pic>
      <p:pic>
        <p:nvPicPr>
          <p:cNvPr id="12" name="Grafik 11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xmlns="" id="{848875CB-1DF1-9A4B-A3A4-A5F2085A4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6" r="160" b="24891"/>
          <a:stretch/>
        </p:blipFill>
        <p:spPr>
          <a:xfrm>
            <a:off x="6380624" y="1747883"/>
            <a:ext cx="5096657" cy="2773049"/>
          </a:xfrm>
          <a:prstGeom prst="rect">
            <a:avLst/>
          </a:prstGeom>
        </p:spPr>
      </p:pic>
      <p:pic>
        <p:nvPicPr>
          <p:cNvPr id="14" name="Grafik 13" descr="Ein Bild, das Person, Kind, Junge, Boden enthält.&#10;&#10;Automatisch generierte Beschreibung">
            <a:extLst>
              <a:ext uri="{FF2B5EF4-FFF2-40B4-BE49-F238E27FC236}">
                <a16:creationId xmlns:a16="http://schemas.microsoft.com/office/drawing/2014/main" xmlns="" id="{A60C1688-6A88-0F4B-9A3E-210ABD33B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157" y="4075451"/>
            <a:ext cx="3524886" cy="2643187"/>
          </a:xfrm>
          <a:prstGeom prst="rect">
            <a:avLst/>
          </a:prstGeom>
        </p:spPr>
      </p:pic>
      <p:pic>
        <p:nvPicPr>
          <p:cNvPr id="16" name="Grafik 15" descr="Ein Bild, das Himmel, draußen, Gras, Person enthält.&#10;&#10;Automatisch generierte Beschreibung">
            <a:extLst>
              <a:ext uri="{FF2B5EF4-FFF2-40B4-BE49-F238E27FC236}">
                <a16:creationId xmlns:a16="http://schemas.microsoft.com/office/drawing/2014/main" xmlns="" id="{99ACF490-C7AA-624F-83B9-F549193FE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26" y="1586914"/>
            <a:ext cx="3318650" cy="248853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D132820D-AC16-F842-BB52-DEEA0777AC09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71147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5AE1D50-9250-1F4A-B099-A69CEACA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2194"/>
            <a:ext cx="10515600" cy="56111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regelmäßige Mittagsverpflegung</a:t>
            </a:r>
            <a:r>
              <a:rPr lang="de-DE" dirty="0">
                <a:effectLst/>
              </a:rPr>
              <a:t> für ca. 50 Kinder und Jugendliche</a:t>
            </a:r>
            <a:endParaRPr lang="de-DE" i="1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375" y="365125"/>
            <a:ext cx="2194561" cy="1097281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3BEC0442-BC34-7649-A29C-ADE0DF8E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Children‘s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Resource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Centre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(CRC)</a:t>
            </a:r>
          </a:p>
        </p:txBody>
      </p:sp>
      <p:pic>
        <p:nvPicPr>
          <p:cNvPr id="7" name="Grafik 6" descr="Ein Bild, das Person, Kind, Boden, darstellend enthält.&#10;&#10;Automatisch generierte Beschreibung">
            <a:extLst>
              <a:ext uri="{FF2B5EF4-FFF2-40B4-BE49-F238E27FC236}">
                <a16:creationId xmlns:a16="http://schemas.microsoft.com/office/drawing/2014/main" xmlns="" id="{AC9B2664-3412-474F-8C2F-C951209F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659" y="1843088"/>
            <a:ext cx="4809777" cy="3607333"/>
          </a:xfrm>
          <a:prstGeom prst="rect">
            <a:avLst/>
          </a:prstGeom>
        </p:spPr>
      </p:pic>
      <p:pic>
        <p:nvPicPr>
          <p:cNvPr id="10" name="Grafik 9" descr="Ein Bild, das Person, draußen, Gruppe, Mahlzeit enthält.&#10;&#10;Automatisch generierte Beschreibung">
            <a:extLst>
              <a:ext uri="{FF2B5EF4-FFF2-40B4-BE49-F238E27FC236}">
                <a16:creationId xmlns:a16="http://schemas.microsoft.com/office/drawing/2014/main" xmlns="" id="{076F1B3B-CD98-A54D-8BF5-BB7EAD6F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43088"/>
            <a:ext cx="4809777" cy="360733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83B126C4-0A8B-C54A-8127-29490FDB4B28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83057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5AE1D50-9250-1F4A-B099-A69CEACA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01732"/>
            <a:ext cx="10515600" cy="59211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Mitarbeiter kochen in einer Küche in einem Container</a:t>
            </a:r>
            <a:r>
              <a:rPr lang="de-DE" dirty="0">
                <a:effectLst/>
              </a:rPr>
              <a:t> </a:t>
            </a:r>
            <a:endParaRPr lang="de-DE" i="1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7B3FB913-355B-1C44-B3A4-2DAC10F2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375" y="365125"/>
            <a:ext cx="2194561" cy="1097281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xmlns="" id="{239A2C88-AB9E-7C4E-B891-9270F246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Children‘s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Resource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Centre</a:t>
            </a:r>
            <a:r>
              <a:rPr lang="de-DE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(CRC)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xmlns="" id="{B464A671-A4A8-3C44-98A8-ABC3B23EC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850" y="1976756"/>
            <a:ext cx="4114800" cy="3086100"/>
          </a:xfrm>
          <a:prstGeom prst="rect">
            <a:avLst/>
          </a:prstGeom>
        </p:spPr>
      </p:pic>
      <p:pic>
        <p:nvPicPr>
          <p:cNvPr id="10" name="Inhaltsplatzhalter 4" descr="Ein Bild, das Schüssel, drinnen, Essen, Topf enthält.&#10;&#10;Automatisch generierte Beschreibung">
            <a:extLst>
              <a:ext uri="{FF2B5EF4-FFF2-40B4-BE49-F238E27FC236}">
                <a16:creationId xmlns:a16="http://schemas.microsoft.com/office/drawing/2014/main" xmlns="" id="{871338C5-BD55-F744-8CC1-01D285AB3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14" y="3631620"/>
            <a:ext cx="4741822" cy="2304229"/>
          </a:xfrm>
          <a:prstGeom prst="rect">
            <a:avLst/>
          </a:prstGeom>
        </p:spPr>
      </p:pic>
      <p:pic>
        <p:nvPicPr>
          <p:cNvPr id="4" name="Grafik 3" descr="Ein Bild, das drinnen, Person, Boden, Küche enthält.&#10;&#10;Automatisch generierte Beschreibung">
            <a:extLst>
              <a:ext uri="{FF2B5EF4-FFF2-40B4-BE49-F238E27FC236}">
                <a16:creationId xmlns:a16="http://schemas.microsoft.com/office/drawing/2014/main" xmlns="" id="{0843A1FF-17F2-B44D-9618-C57F2F278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1" y="1462406"/>
            <a:ext cx="4341812" cy="289680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EB49C5C2-C7B3-214E-A535-CF7CB74A9942}"/>
              </a:ext>
            </a:extLst>
          </p:cNvPr>
          <p:cNvSpPr txBox="1"/>
          <p:nvPr/>
        </p:nvSpPr>
        <p:spPr>
          <a:xfrm>
            <a:off x="10663962" y="6344560"/>
            <a:ext cx="136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© </a:t>
            </a:r>
            <a:r>
              <a:rPr lang="de-DE" sz="1400" i="1" dirty="0"/>
              <a:t>M. </a:t>
            </a:r>
            <a:r>
              <a:rPr lang="de-DE" sz="1400" i="1" dirty="0" err="1"/>
              <a:t>Hoof</a:t>
            </a:r>
            <a:r>
              <a:rPr lang="de-DE" sz="1400" i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86453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Breitbild</PresentationFormat>
  <Paragraphs>68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Vorstellung</vt:lpstr>
      <vt:lpstr>Chor Signale</vt:lpstr>
      <vt:lpstr>Chor Signale</vt:lpstr>
      <vt:lpstr>Verein Signale e.V.</vt:lpstr>
      <vt:lpstr>Children‘s Resource Centre (CRC) </vt:lpstr>
      <vt:lpstr>Children‘s Resource Centre (CRC)</vt:lpstr>
      <vt:lpstr>Children‘s Resource Centre (CRC)</vt:lpstr>
      <vt:lpstr>Children‘s Resource Centre (CRC)</vt:lpstr>
      <vt:lpstr>Children‘s Resource Centre (CRC)</vt:lpstr>
      <vt:lpstr>Children‘s Resource Centre (CRC)</vt:lpstr>
      <vt:lpstr>Children‘s Resource Centre (CRC)</vt:lpstr>
      <vt:lpstr>Children‘s Resource Centre (CRC)</vt:lpstr>
      <vt:lpstr>Auf Wiedersehen! – Bye, bye!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Vorstellung</dc:title>
  <dc:creator>Magdalene Hoof</dc:creator>
  <cp:lastModifiedBy>Peter Jansen</cp:lastModifiedBy>
  <cp:revision>5</cp:revision>
  <dcterms:created xsi:type="dcterms:W3CDTF">2022-01-10T16:06:29Z</dcterms:created>
  <dcterms:modified xsi:type="dcterms:W3CDTF">2022-01-13T13:18:05Z</dcterms:modified>
</cp:coreProperties>
</file>